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4" r:id="rId6"/>
    <p:sldId id="258" r:id="rId7"/>
    <p:sldId id="262" r:id="rId8"/>
    <p:sldId id="265" r:id="rId9"/>
    <p:sldId id="263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FFF3E6"/>
    <a:srgbClr val="9D9273"/>
    <a:srgbClr val="B3AB93"/>
    <a:srgbClr val="090FFF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10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759A-DE4B-4462-8AD2-1EDF8BF1D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16F15-F35A-49EE-90F2-BB42C2B0E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FD046-480E-4445-9FAF-B2DB2BA4B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6FBE8-3FEF-45DD-B305-5B1D4D1E1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C80C4-C516-433E-9329-8A41DD5B9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08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F3DF-0BEC-42D3-BF05-D716B56DB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F40AB-4219-4664-B83D-FF6DAFDD2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44B2C-F585-4D59-97A6-0E4746C90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D17D9-1A1B-43F2-B203-F29CFA96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CB3BF-B157-44CB-84E6-67A4105EA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538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3CE1AC-0B89-4E06-83E9-A552DED901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532D6-9AD1-4B0C-9F2E-323A9F265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83F88-0A4F-4F56-A387-981F45AD0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0AF14-72B3-44F8-9FD3-4900D878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401C-78DA-453A-9E4A-600862E8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80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A26E7-2187-4666-B172-6BDD0DED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9B20D-E15C-4371-AA9F-D791D9F29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687A-46E2-48E2-8CBA-5C24562A6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6F74C-85FA-4E54-96A5-FDAED2399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55D22-195D-42E8-84B5-58F13C937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86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72EB-A4B5-4408-9056-63B3636C0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9CDB1-2C76-48CB-80E3-199714555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C8F70-C9B9-4D01-B1AB-4EAADCB40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EB8BA-CDE4-44BB-ACAE-E093DB08A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4963D-08C8-412D-9205-5C0BC1EC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23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D7F83-98BF-44C7-8162-04EE9311F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7D9EC-F2F2-4203-89C8-04B3CB69EB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B6E17-C3D9-41BA-B95D-EDF894AE8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6F8EC-3DE7-4673-B4F3-D8613EBA6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2213A-C602-4A2F-B37E-DBEB20A48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20496-9A67-4E30-9701-D8FD57627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824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F53-586F-476C-BF21-E2473BF2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1E36F-DD5B-4BF8-BF44-5CB6A58DB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BBE04-7674-49AC-8302-7EAE56DFD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53AA3E-51A2-4EFC-8D0B-98FF827AF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84DEC1-763F-4776-9A81-40FBBD5FB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ECF45A-D2DD-493C-8DA6-67515B80F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E0A67F-0D29-4EFD-92FD-44A66A317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015B5F-4983-4A5C-BDE1-A90B48144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54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2C37-0013-461E-ABFC-B310547DB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5E37A-B183-49CA-9674-C55730A42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730F1-784B-4234-9334-6CB1D1B66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3A682F-CFFA-4D83-9FCC-996EEB77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752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481214-D440-4B24-BD5F-5696C5395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20976-D709-45A3-9FD0-7BCEC11B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46A6D-C9B8-475C-B770-F620753C0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3609A-BA6E-4B55-AF73-9D65CBD0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BEE9C-C013-470E-9F1B-BE75A14E8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35A46-5B4B-459C-9B32-E0BC59346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1008D-B977-46D9-A085-9F8512ABB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3C71-4AC1-4642-B07D-7374BBFC6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A0201-2703-49B0-9055-9EEAB5727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531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93778-4AED-4284-9AAB-D9858315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D35C1-E837-429C-B456-3BB3661618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ED00B-89C7-4CAC-9F09-57B9BD29F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7EC1A-AF4A-41E0-86C0-F29D120F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133FA-92A8-4582-AE73-E303C345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9C666-2023-4569-9D14-DF6B4BD3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57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47A3C-3397-481A-85B5-B6856D5AA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681FE-53CA-4370-BCF4-0D5970689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AFD85-89BD-4E9B-A6E7-48181282E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569B4-77B1-40DE-A4DF-0996B62500E1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3FF51-6B85-40F9-AC7F-30553214A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BD389-9DB1-4C22-93AC-F3585099E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62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5" Type="http://schemas.openxmlformats.org/officeDocument/2006/relationships/slide" Target="slide6.xml"/><Relationship Id="rId4" Type="http://schemas.openxmlformats.org/officeDocument/2006/relationships/slide" Target="slide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18" Type="http://schemas.openxmlformats.org/officeDocument/2006/relationships/image" Target="../media/image57.png"/><Relationship Id="rId3" Type="http://schemas.openxmlformats.org/officeDocument/2006/relationships/image" Target="../media/image42.png"/><Relationship Id="rId21" Type="http://schemas.openxmlformats.org/officeDocument/2006/relationships/image" Target="../media/image60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17" Type="http://schemas.openxmlformats.org/officeDocument/2006/relationships/image" Target="../media/image56.png"/><Relationship Id="rId2" Type="http://schemas.openxmlformats.org/officeDocument/2006/relationships/image" Target="../media/image41.png"/><Relationship Id="rId16" Type="http://schemas.openxmlformats.org/officeDocument/2006/relationships/image" Target="../media/image55.png"/><Relationship Id="rId20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19" Type="http://schemas.openxmlformats.org/officeDocument/2006/relationships/image" Target="../media/image58.png"/><Relationship Id="rId4" Type="http://schemas.openxmlformats.org/officeDocument/2006/relationships/image" Target="../media/image43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Relationship Id="rId22" Type="http://schemas.openxmlformats.org/officeDocument/2006/relationships/image" Target="../media/image6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13.svg"/><Relationship Id="rId18" Type="http://schemas.openxmlformats.org/officeDocument/2006/relationships/image" Target="../media/image1.png"/><Relationship Id="rId26" Type="http://schemas.openxmlformats.org/officeDocument/2006/relationships/image" Target="../media/image40.png"/><Relationship Id="rId3" Type="http://schemas.openxmlformats.org/officeDocument/2006/relationships/image" Target="../media/image15.svg"/><Relationship Id="rId21" Type="http://schemas.openxmlformats.org/officeDocument/2006/relationships/image" Target="../media/image35.svg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17" Type="http://schemas.openxmlformats.org/officeDocument/2006/relationships/image" Target="../media/image11.svg"/><Relationship Id="rId25" Type="http://schemas.openxmlformats.org/officeDocument/2006/relationships/image" Target="../media/image39.svg"/><Relationship Id="rId2" Type="http://schemas.openxmlformats.org/officeDocument/2006/relationships/image" Target="../media/image14.png"/><Relationship Id="rId16" Type="http://schemas.openxmlformats.org/officeDocument/2006/relationships/image" Target="../media/image33.pn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24" Type="http://schemas.openxmlformats.org/officeDocument/2006/relationships/image" Target="../media/image38.png"/><Relationship Id="rId5" Type="http://schemas.openxmlformats.org/officeDocument/2006/relationships/image" Target="../media/image17.svg"/><Relationship Id="rId15" Type="http://schemas.openxmlformats.org/officeDocument/2006/relationships/image" Target="../media/image32.svg"/><Relationship Id="rId23" Type="http://schemas.openxmlformats.org/officeDocument/2006/relationships/image" Target="../media/image37.svg"/><Relationship Id="rId10" Type="http://schemas.openxmlformats.org/officeDocument/2006/relationships/image" Target="../media/image28.png"/><Relationship Id="rId19" Type="http://schemas.openxmlformats.org/officeDocument/2006/relationships/image" Target="../media/image2.svg"/><Relationship Id="rId4" Type="http://schemas.openxmlformats.org/officeDocument/2006/relationships/image" Target="../media/image16.png"/><Relationship Id="rId9" Type="http://schemas.openxmlformats.org/officeDocument/2006/relationships/image" Target="../media/image27.svg"/><Relationship Id="rId14" Type="http://schemas.openxmlformats.org/officeDocument/2006/relationships/image" Target="../media/image31.png"/><Relationship Id="rId22" Type="http://schemas.openxmlformats.org/officeDocument/2006/relationships/image" Target="../media/image36.png"/><Relationship Id="rId27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DDC8FA-75F5-4352-A12C-2763A059C8B8}"/>
              </a:ext>
            </a:extLst>
          </p:cNvPr>
          <p:cNvSpPr txBox="1"/>
          <p:nvPr/>
        </p:nvSpPr>
        <p:spPr>
          <a:xfrm>
            <a:off x="3057519" y="390508"/>
            <a:ext cx="5486400" cy="52322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Portfolio website – G Nolan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87F3EF-4B0F-47F7-8148-FE6CA3F21130}"/>
              </a:ext>
            </a:extLst>
          </p:cNvPr>
          <p:cNvSpPr txBox="1"/>
          <p:nvPr/>
        </p:nvSpPr>
        <p:spPr>
          <a:xfrm>
            <a:off x="813731" y="1459684"/>
            <a:ext cx="4487575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2" action="ppaction://hlinksldjump"/>
              </a:rPr>
              <a:t>Aims and priorities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3" action="ppaction://hlinksldjump"/>
              </a:rPr>
              <a:t>Site outline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4" action="ppaction://hlinksldjump"/>
              </a:rPr>
              <a:t>Wireframes &amp; basic description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5" action="ppaction://hlinksldjump"/>
              </a:rPr>
              <a:t>“Mood board” – images, colours, fonts, etc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718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B0DA4-8189-4ADA-81F7-BA0FF94F2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04" y="187845"/>
            <a:ext cx="1699727" cy="997144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fonts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1EDC2D-C2F8-47A3-978E-66803B862003}"/>
              </a:ext>
            </a:extLst>
          </p:cNvPr>
          <p:cNvSpPr txBox="1"/>
          <p:nvPr/>
        </p:nvSpPr>
        <p:spPr>
          <a:xfrm>
            <a:off x="138405" y="1296955"/>
            <a:ext cx="4132304" cy="4542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Comfortaa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Amstrad CPC464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bg1"/>
                </a:solidFill>
              </a:rPr>
              <a:t>(not from google)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Righteous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Coda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Optima (paid font – nope!)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Courier Prime for code </a:t>
            </a:r>
            <a:r>
              <a:rPr lang="en-GB" sz="1200" dirty="0">
                <a:solidFill>
                  <a:schemeClr val="bg1"/>
                </a:solidFill>
              </a:rPr>
              <a:t>(</a:t>
            </a:r>
            <a:r>
              <a:rPr lang="en-GB" sz="1200" dirty="0" err="1">
                <a:solidFill>
                  <a:schemeClr val="bg1"/>
                </a:solidFill>
              </a:rPr>
              <a:t>Consolata</a:t>
            </a:r>
            <a:r>
              <a:rPr lang="en-GB" sz="1200" dirty="0">
                <a:solidFill>
                  <a:schemeClr val="bg1"/>
                </a:solidFill>
              </a:rPr>
              <a:t> is a MS paid font)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Inconsolata</a:t>
            </a:r>
            <a:r>
              <a:rPr lang="en-GB" dirty="0">
                <a:solidFill>
                  <a:schemeClr val="bg1"/>
                </a:solidFill>
              </a:rPr>
              <a:t> (also code option)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EE0C21-2F42-4050-A6A8-CE6434221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070" y="1208590"/>
            <a:ext cx="1623226" cy="8571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DB7725-38DC-40FE-896F-8591DF1AB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034" y="2348585"/>
            <a:ext cx="2727762" cy="4491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CED04C-C113-4B1E-876C-12503E9ED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835" y="2245404"/>
            <a:ext cx="1066165" cy="6554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AA49820-329F-433B-8ABB-08C34DBA8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0070" y="3136437"/>
            <a:ext cx="1767093" cy="4146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6F3874-1639-46FA-A104-2D4415701D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8553" y="3691737"/>
            <a:ext cx="1664831" cy="4146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5CDFC-CE07-4828-9EEF-CEDA50B708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5349" y="4456279"/>
            <a:ext cx="1996751" cy="9195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2394DB-58A4-4807-B020-CBA2BB6994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9409" y="5858900"/>
            <a:ext cx="1250229" cy="8184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584A4E-89A1-4F02-BBF5-43E4208CDE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64149" y="206791"/>
            <a:ext cx="1524000" cy="12477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D3360A1-76AB-44CD-95E7-D946DE68A6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89495" y="159166"/>
            <a:ext cx="1657350" cy="1295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B90548A-74BD-4FE7-9482-9EB17EF1D14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58356" y="1516882"/>
            <a:ext cx="1514475" cy="1257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B88F11-1AFE-4731-95D6-FDD1609D321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89495" y="1554056"/>
            <a:ext cx="1657350" cy="136010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F05693F-839F-46B0-AAA3-3C88CE2EC8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64149" y="2914164"/>
            <a:ext cx="1524000" cy="117157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87BF257-53AB-475F-92A0-477B811503B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299937" y="3013655"/>
            <a:ext cx="1542135" cy="120041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A5FCB72-801E-4A06-A0E5-F799C774140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86931" y="4166379"/>
            <a:ext cx="1485900" cy="122872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2A0F4A-F574-4FB0-AA0E-64E020F2613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202250" y="5423737"/>
            <a:ext cx="1485899" cy="13278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1BE5664-7A8E-43A9-8C14-3587C064A4B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136610" y="5762564"/>
            <a:ext cx="1944925" cy="101112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7518F64-59D6-4A05-B272-6FBAF9A9E5B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375373" y="5562866"/>
            <a:ext cx="1635747" cy="124749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34D667-4EFD-462D-874A-1CD8F84ED6D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131835" y="4514343"/>
            <a:ext cx="1948526" cy="116911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C0CABE6-3901-4F85-A622-F3DAD76FB35E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183309" y="178935"/>
            <a:ext cx="1948526" cy="1217829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48C72AE-F6D7-40C6-9D47-657FF067B91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210458" y="1476758"/>
            <a:ext cx="1932334" cy="129742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4F07F23-372A-4A1F-AC47-A86DB592C9D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207350" y="2815202"/>
            <a:ext cx="1948526" cy="120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39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&amp; Priorities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7650E1-999C-4C23-BCCB-1D285B0A7C86}"/>
              </a:ext>
            </a:extLst>
          </p:cNvPr>
          <p:cNvSpPr txBox="1"/>
          <p:nvPr/>
        </p:nvSpPr>
        <p:spPr>
          <a:xfrm>
            <a:off x="401216" y="1856792"/>
            <a:ext cx="115512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skills &amp;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conformance with industry standards (a11y, responsive, mobile first, validates etc)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central navigation link to projects and own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Communicate my character, attitude, and future direction/s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Host any content which aids the above points </a:t>
            </a:r>
            <a:r>
              <a:rPr lang="en-GB" dirty="0" err="1"/>
              <a:t>eg</a:t>
            </a:r>
            <a:r>
              <a:rPr lang="en-GB" dirty="0"/>
              <a:t> blog posts, reviews of other resources, explanations or mini-lessons on technology-related 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a means to contact me for professional purposes</a:t>
            </a:r>
          </a:p>
        </p:txBody>
      </p:sp>
    </p:spTree>
    <p:extLst>
      <p:ext uri="{BB962C8B-B14F-4D97-AF65-F5344CB8AC3E}">
        <p14:creationId xmlns:p14="http://schemas.microsoft.com/office/powerpoint/2010/main" val="3606328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532" y="253159"/>
            <a:ext cx="3034004" cy="959822"/>
          </a:xfrm>
        </p:spPr>
        <p:txBody>
          <a:bodyPr/>
          <a:lstStyle/>
          <a:p>
            <a:r>
              <a:rPr lang="en-GB" dirty="0"/>
              <a:t>Site 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52BC34-1A83-4BBA-BCC3-DB0936D99080}"/>
              </a:ext>
            </a:extLst>
          </p:cNvPr>
          <p:cNvSpPr txBox="1"/>
          <p:nvPr/>
        </p:nvSpPr>
        <p:spPr>
          <a:xfrm>
            <a:off x="466531" y="1212981"/>
            <a:ext cx="57497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About me – aspiring full stack developer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Early coding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career(RN/aviation/education)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Interests(outdoors/scouting/swim/</a:t>
            </a:r>
            <a:r>
              <a:rPr lang="en-GB" dirty="0" err="1"/>
              <a:t>bfrun</a:t>
            </a:r>
            <a:r>
              <a:rPr lang="en-GB" dirty="0"/>
              <a:t>/sailing/</a:t>
            </a:r>
            <a:r>
              <a:rPr lang="en-GB" dirty="0" err="1"/>
              <a:t>mbike</a:t>
            </a:r>
            <a:r>
              <a:rPr lang="en-GB" dirty="0"/>
              <a:t>/dance)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Future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A little fun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Euroballs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Other Codecademy???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Useful things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Timerthing.com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Bacon butty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Socundi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Sailor’s Mate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Useful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Media &amp; CTA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71395-49F4-45A8-B494-085D2697FC4F}"/>
              </a:ext>
            </a:extLst>
          </p:cNvPr>
          <p:cNvSpPr txBox="1"/>
          <p:nvPr/>
        </p:nvSpPr>
        <p:spPr>
          <a:xfrm>
            <a:off x="8098971" y="856343"/>
            <a:ext cx="38753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Layout ideas:</a:t>
            </a:r>
          </a:p>
          <a:p>
            <a:r>
              <a:rPr lang="en-GB" i="1" dirty="0"/>
              <a:t>Logo – tagline - best work - contact info </a:t>
            </a:r>
          </a:p>
          <a:p>
            <a:r>
              <a:rPr lang="en-GB" i="1" dirty="0"/>
              <a:t>Good use of whitespace, big background images, illustrations.</a:t>
            </a:r>
          </a:p>
          <a:p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45686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3" y="1480963"/>
            <a:ext cx="7643845" cy="4802187"/>
          </a:xfrm>
          <a:prstGeom prst="roundRect">
            <a:avLst>
              <a:gd name="adj" fmla="val 41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61B901-54B2-4FA3-8B8A-7134C1F6E5A5}"/>
              </a:ext>
            </a:extLst>
          </p:cNvPr>
          <p:cNvSpPr/>
          <p:nvPr/>
        </p:nvSpPr>
        <p:spPr>
          <a:xfrm>
            <a:off x="726864" y="2753728"/>
            <a:ext cx="6896246" cy="24909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116114"/>
            <a:ext cx="2249714" cy="4073331"/>
          </a:xfrm>
          <a:prstGeom prst="roundRect">
            <a:avLst>
              <a:gd name="adj" fmla="val 1936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3ADA9A-CD94-493E-9117-0779024D2A01}"/>
              </a:ext>
            </a:extLst>
          </p:cNvPr>
          <p:cNvSpPr/>
          <p:nvPr/>
        </p:nvSpPr>
        <p:spPr>
          <a:xfrm>
            <a:off x="269655" y="1490294"/>
            <a:ext cx="7634514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8CCF0DE-A612-4B0A-86F5-743ECAC74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7586" y="1533241"/>
            <a:ext cx="312623" cy="385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2B1182-04A5-40A1-BED6-733050934B33}"/>
              </a:ext>
            </a:extLst>
          </p:cNvPr>
          <p:cNvSpPr txBox="1"/>
          <p:nvPr/>
        </p:nvSpPr>
        <p:spPr>
          <a:xfrm>
            <a:off x="726864" y="1577399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718CEE-5026-4746-9A78-07179FD849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534" y="3429000"/>
            <a:ext cx="6139422" cy="11516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CDD503-0261-475F-9C38-0FF4DF1C4A19}"/>
              </a:ext>
            </a:extLst>
          </p:cNvPr>
          <p:cNvSpPr txBox="1"/>
          <p:nvPr/>
        </p:nvSpPr>
        <p:spPr>
          <a:xfrm>
            <a:off x="2752531" y="1592788"/>
            <a:ext cx="50758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opperplate Gothic Light" panose="020E0507020206020404" pitchFamily="34" charset="0"/>
              </a:rPr>
              <a:t>About Me    Skills    Projects    Blog    Resources   Contact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F0A1048-6DC7-4F47-9BBD-67C2AC18DB15}"/>
              </a:ext>
            </a:extLst>
          </p:cNvPr>
          <p:cNvSpPr/>
          <p:nvPr/>
        </p:nvSpPr>
        <p:spPr>
          <a:xfrm>
            <a:off x="2747394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8EFF99-AA08-40BA-8201-B627CB90EC2E}"/>
              </a:ext>
            </a:extLst>
          </p:cNvPr>
          <p:cNvSpPr/>
          <p:nvPr/>
        </p:nvSpPr>
        <p:spPr>
          <a:xfrm>
            <a:off x="3434817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67FFC79-2114-4F1A-8E87-0DB609936795}"/>
              </a:ext>
            </a:extLst>
          </p:cNvPr>
          <p:cNvSpPr/>
          <p:nvPr/>
        </p:nvSpPr>
        <p:spPr>
          <a:xfrm>
            <a:off x="4122240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078A2F-FDA8-4F27-B0D7-A31CAB3C31D7}"/>
              </a:ext>
            </a:extLst>
          </p:cNvPr>
          <p:cNvSpPr/>
          <p:nvPr/>
        </p:nvSpPr>
        <p:spPr>
          <a:xfrm>
            <a:off x="4809662" y="5571689"/>
            <a:ext cx="326572" cy="3359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6881F3-50E7-44A1-8779-373C97038AA5}"/>
              </a:ext>
            </a:extLst>
          </p:cNvPr>
          <p:cNvSpPr/>
          <p:nvPr/>
        </p:nvSpPr>
        <p:spPr>
          <a:xfrm>
            <a:off x="8751863" y="144142"/>
            <a:ext cx="2196000" cy="4904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02AB3B40-0714-40AB-9473-9E45727BF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08777" y="189059"/>
            <a:ext cx="312623" cy="3858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9D6428B-BB78-46E2-B675-828503C822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5652" y="906480"/>
            <a:ext cx="1874412" cy="18472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3FC300-BCB7-49D8-8694-374F2E166884}"/>
              </a:ext>
            </a:extLst>
          </p:cNvPr>
          <p:cNvSpPr txBox="1"/>
          <p:nvPr/>
        </p:nvSpPr>
        <p:spPr>
          <a:xfrm>
            <a:off x="9345851" y="228117"/>
            <a:ext cx="100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Perpetua Titling MT" panose="02020502060505020804" pitchFamily="18" charset="0"/>
              </a:rPr>
              <a:t>GNolan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7DB2B33-A53A-4328-A7F6-3CC60D14047B}"/>
              </a:ext>
            </a:extLst>
          </p:cNvPr>
          <p:cNvGrpSpPr/>
          <p:nvPr/>
        </p:nvGrpSpPr>
        <p:grpSpPr>
          <a:xfrm>
            <a:off x="10553269" y="285239"/>
            <a:ext cx="288000" cy="193532"/>
            <a:chOff x="11243388" y="228117"/>
            <a:chExt cx="288000" cy="193532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C81E360-3AE7-4B87-B737-746E7638C3B4}"/>
                </a:ext>
              </a:extLst>
            </p:cNvPr>
            <p:cNvCxnSpPr/>
            <p:nvPr/>
          </p:nvCxnSpPr>
          <p:spPr>
            <a:xfrm>
              <a:off x="11243388" y="228117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161E84F-8E62-473F-B0C3-9EC342D16D61}"/>
                </a:ext>
              </a:extLst>
            </p:cNvPr>
            <p:cNvCxnSpPr/>
            <p:nvPr/>
          </p:nvCxnSpPr>
          <p:spPr>
            <a:xfrm>
              <a:off x="11243388" y="324883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94566F6-96A7-498F-9310-AEA1B2A936B3}"/>
                </a:ext>
              </a:extLst>
            </p:cNvPr>
            <p:cNvCxnSpPr/>
            <p:nvPr/>
          </p:nvCxnSpPr>
          <p:spPr>
            <a:xfrm>
              <a:off x="11243388" y="421649"/>
              <a:ext cx="288000" cy="0"/>
            </a:xfrm>
            <a:prstGeom prst="line">
              <a:avLst/>
            </a:prstGeom>
            <a:ln w="25400" cap="rnd">
              <a:solidFill>
                <a:srgbClr val="9D92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3A3C45F-EEC8-4592-8A8E-3E05A1E1BB6D}"/>
              </a:ext>
            </a:extLst>
          </p:cNvPr>
          <p:cNvSpPr txBox="1"/>
          <p:nvPr/>
        </p:nvSpPr>
        <p:spPr>
          <a:xfrm>
            <a:off x="655373" y="2719122"/>
            <a:ext cx="12522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FF0000"/>
                </a:solidFill>
              </a:rPr>
              <a:t>Some photo (dark)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B1B19B-2026-4B91-9995-D1E669C59EA3}"/>
              </a:ext>
            </a:extLst>
          </p:cNvPr>
          <p:cNvSpPr txBox="1"/>
          <p:nvPr/>
        </p:nvSpPr>
        <p:spPr>
          <a:xfrm>
            <a:off x="269655" y="5956684"/>
            <a:ext cx="9877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FF0000"/>
                </a:solidFill>
              </a:rPr>
              <a:t>Union Flag BG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B049B9F-2C25-4726-8613-70CC38A0460A}"/>
              </a:ext>
            </a:extLst>
          </p:cNvPr>
          <p:cNvCxnSpPr>
            <a:cxnSpLocks/>
          </p:cNvCxnSpPr>
          <p:nvPr/>
        </p:nvCxnSpPr>
        <p:spPr>
          <a:xfrm>
            <a:off x="2817845" y="1874612"/>
            <a:ext cx="4879910" cy="0"/>
          </a:xfrm>
          <a:prstGeom prst="line">
            <a:avLst/>
          </a:prstGeom>
          <a:ln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DFA0F68-5CCD-4EC9-8DBB-73F29A32A4B6}"/>
              </a:ext>
            </a:extLst>
          </p:cNvPr>
          <p:cNvCxnSpPr>
            <a:cxnSpLocks/>
          </p:cNvCxnSpPr>
          <p:nvPr/>
        </p:nvCxnSpPr>
        <p:spPr>
          <a:xfrm>
            <a:off x="799748" y="1874612"/>
            <a:ext cx="828000" cy="0"/>
          </a:xfrm>
          <a:prstGeom prst="line">
            <a:avLst/>
          </a:prstGeom>
          <a:ln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EB949D8-8E5D-4BAA-8D23-444F4AF7BA3E}"/>
              </a:ext>
            </a:extLst>
          </p:cNvPr>
          <p:cNvCxnSpPr>
            <a:cxnSpLocks/>
          </p:cNvCxnSpPr>
          <p:nvPr/>
        </p:nvCxnSpPr>
        <p:spPr>
          <a:xfrm>
            <a:off x="2836507" y="1861806"/>
            <a:ext cx="792000" cy="0"/>
          </a:xfrm>
          <a:prstGeom prst="line">
            <a:avLst/>
          </a:prstGeom>
          <a:ln w="22225">
            <a:solidFill>
              <a:srgbClr val="9D9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FB7EA411-866F-4A92-8998-AB6CE6C365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1864" y="3505592"/>
            <a:ext cx="326628" cy="405215"/>
          </a:xfrm>
          <a:prstGeom prst="rect">
            <a:avLst/>
          </a:prstGeom>
        </p:spPr>
      </p:pic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81BBF94-F80F-43A2-9D5E-E962FD749464}"/>
              </a:ext>
            </a:extLst>
          </p:cNvPr>
          <p:cNvSpPr/>
          <p:nvPr/>
        </p:nvSpPr>
        <p:spPr>
          <a:xfrm>
            <a:off x="9168322" y="3582199"/>
            <a:ext cx="252000" cy="252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DCDAD25-B944-4234-93F5-E2BCA31AFC06}"/>
              </a:ext>
            </a:extLst>
          </p:cNvPr>
          <p:cNvSpPr/>
          <p:nvPr/>
        </p:nvSpPr>
        <p:spPr>
          <a:xfrm>
            <a:off x="10350034" y="3582199"/>
            <a:ext cx="252000" cy="252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0681B4-504A-4642-A3F1-8927B01F4407}"/>
              </a:ext>
            </a:extLst>
          </p:cNvPr>
          <p:cNvSpPr txBox="1"/>
          <p:nvPr/>
        </p:nvSpPr>
        <p:spPr>
          <a:xfrm>
            <a:off x="9397177" y="3936349"/>
            <a:ext cx="10502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9D9273"/>
                </a:solidFill>
              </a:rPr>
              <a:t>©GNolan 2021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E6ADDC5-7D5D-4A28-804E-78F854437430}"/>
              </a:ext>
            </a:extLst>
          </p:cNvPr>
          <p:cNvSpPr txBox="1"/>
          <p:nvPr/>
        </p:nvSpPr>
        <p:spPr>
          <a:xfrm>
            <a:off x="3434816" y="6036525"/>
            <a:ext cx="10502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9D9273"/>
                </a:solidFill>
              </a:rPr>
              <a:t>©GNolan 2021</a:t>
            </a:r>
          </a:p>
        </p:txBody>
      </p:sp>
    </p:spTree>
    <p:extLst>
      <p:ext uri="{BB962C8B-B14F-4D97-AF65-F5344CB8AC3E}">
        <p14:creationId xmlns:p14="http://schemas.microsoft.com/office/powerpoint/2010/main" val="70194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4" y="1480963"/>
            <a:ext cx="7634514" cy="4802187"/>
          </a:xfrm>
          <a:prstGeom prst="roundRect">
            <a:avLst>
              <a:gd name="adj" fmla="val 7902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116114"/>
            <a:ext cx="2249714" cy="6603999"/>
          </a:xfrm>
          <a:prstGeom prst="roundRect">
            <a:avLst>
              <a:gd name="adj" fmla="val 7902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FB7E6D8-0B2C-4D0E-8AE6-306B0590363B}"/>
              </a:ext>
            </a:extLst>
          </p:cNvPr>
          <p:cNvSpPr/>
          <p:nvPr/>
        </p:nvSpPr>
        <p:spPr>
          <a:xfrm>
            <a:off x="327171" y="2491530"/>
            <a:ext cx="1971412" cy="3691156"/>
          </a:xfrm>
          <a:prstGeom prst="roundRect">
            <a:avLst/>
          </a:prstGeom>
          <a:solidFill>
            <a:srgbClr val="090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D8341A-FAFA-4A29-9CE2-F2FA963BBF61}"/>
              </a:ext>
            </a:extLst>
          </p:cNvPr>
          <p:cNvSpPr txBox="1"/>
          <p:nvPr/>
        </p:nvSpPr>
        <p:spPr>
          <a:xfrm>
            <a:off x="427839" y="2634143"/>
            <a:ext cx="17281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Ready</a:t>
            </a:r>
          </a:p>
          <a:p>
            <a:endParaRPr lang="en-GB" sz="1400" dirty="0">
              <a:solidFill>
                <a:srgbClr val="FFFF00"/>
              </a:solidFill>
              <a:latin typeface="Amstrad CPC464" panose="00000400000000000000" pitchFamily="2" charset="-79"/>
              <a:cs typeface="Amstrad CPC464" panose="00000400000000000000" pitchFamily="2" charset="-79"/>
            </a:endParaRPr>
          </a:p>
          <a:p>
            <a:r>
              <a:rPr lang="en-GB" sz="1400" dirty="0" err="1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goto</a:t>
            </a:r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: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Item1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Item2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733FB8-9672-451C-B926-C9EEB31F0D31}"/>
              </a:ext>
            </a:extLst>
          </p:cNvPr>
          <p:cNvSpPr txBox="1"/>
          <p:nvPr/>
        </p:nvSpPr>
        <p:spPr>
          <a:xfrm>
            <a:off x="260324" y="1111631"/>
            <a:ext cx="227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“about me” type area:</a:t>
            </a:r>
          </a:p>
        </p:txBody>
      </p:sp>
    </p:spTree>
    <p:extLst>
      <p:ext uri="{BB962C8B-B14F-4D97-AF65-F5344CB8AC3E}">
        <p14:creationId xmlns:p14="http://schemas.microsoft.com/office/powerpoint/2010/main" val="383040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C24F70-ABD5-4FF3-9DD6-FE39F5905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2608" y="1168482"/>
            <a:ext cx="2245519" cy="11227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49" y="327802"/>
            <a:ext cx="7326086" cy="493291"/>
          </a:xfrm>
        </p:spPr>
        <p:txBody>
          <a:bodyPr>
            <a:normAutofit fontScale="90000"/>
          </a:bodyPr>
          <a:lstStyle/>
          <a:p>
            <a:r>
              <a:rPr lang="fr-FR" sz="3200" dirty="0"/>
              <a:t>“Mood board” – images, colours, fonts, </a:t>
            </a:r>
            <a:r>
              <a:rPr lang="fr-FR" sz="3200" dirty="0" err="1"/>
              <a:t>etc</a:t>
            </a:r>
            <a:endParaRPr lang="fr-FR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DB85A-5161-4379-AB97-6263D2F730A1}"/>
              </a:ext>
            </a:extLst>
          </p:cNvPr>
          <p:cNvSpPr txBox="1"/>
          <p:nvPr/>
        </p:nvSpPr>
        <p:spPr>
          <a:xfrm>
            <a:off x="213049" y="965679"/>
            <a:ext cx="2257003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Union flag:</a:t>
            </a:r>
          </a:p>
          <a:p>
            <a:r>
              <a:rPr lang="en-GB" sz="1050" dirty="0"/>
              <a:t>30:50 ratio</a:t>
            </a:r>
          </a:p>
          <a:p>
            <a:r>
              <a:rPr lang="en-GB" sz="1050" dirty="0"/>
              <a:t>Diagonals 6x(3w/2r/1w)</a:t>
            </a:r>
          </a:p>
          <a:p>
            <a:r>
              <a:rPr lang="en-GB" sz="1050" dirty="0"/>
              <a:t>Red cross 6x</a:t>
            </a:r>
          </a:p>
          <a:p>
            <a:r>
              <a:rPr lang="en-GB" sz="1050" dirty="0"/>
              <a:t>White fimbriation 2x</a:t>
            </a:r>
          </a:p>
          <a:p>
            <a:r>
              <a:rPr lang="en-GB" sz="1050" dirty="0"/>
              <a:t>Blue – </a:t>
            </a:r>
            <a:r>
              <a:rPr lang="en-GB" sz="1050" dirty="0" err="1"/>
              <a:t>rgb</a:t>
            </a:r>
            <a:r>
              <a:rPr lang="en-GB" sz="1050" dirty="0"/>
              <a:t>(0, 36, 125)</a:t>
            </a:r>
          </a:p>
          <a:p>
            <a:r>
              <a:rPr lang="en-GB" sz="1050" dirty="0"/>
              <a:t>Red – </a:t>
            </a:r>
            <a:r>
              <a:rPr lang="en-GB" sz="1050" dirty="0" err="1"/>
              <a:t>rgb</a:t>
            </a:r>
            <a:r>
              <a:rPr lang="en-GB" sz="1050" dirty="0"/>
              <a:t>(207, 20, 43)</a:t>
            </a:r>
          </a:p>
        </p:txBody>
      </p:sp>
      <p:pic>
        <p:nvPicPr>
          <p:cNvPr id="1026" name="Picture 2" descr="3x5 Union Flag Diagram">
            <a:extLst>
              <a:ext uri="{FF2B5EF4-FFF2-40B4-BE49-F238E27FC236}">
                <a16:creationId xmlns:a16="http://schemas.microsoft.com/office/drawing/2014/main" id="{79F840F4-FCE5-410D-B03E-D8857F65F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49" y="2178658"/>
            <a:ext cx="2909386" cy="2379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735B0F8-C210-4B8E-A1A4-BEA6A773A9F1}"/>
              </a:ext>
            </a:extLst>
          </p:cNvPr>
          <p:cNvSpPr/>
          <p:nvPr/>
        </p:nvSpPr>
        <p:spPr>
          <a:xfrm>
            <a:off x="3169690" y="965679"/>
            <a:ext cx="2391354" cy="3419709"/>
          </a:xfrm>
          <a:prstGeom prst="roundRect">
            <a:avLst>
              <a:gd name="adj" fmla="val 7399"/>
            </a:avLst>
          </a:prstGeom>
          <a:solidFill>
            <a:schemeClr val="tx1">
              <a:lumMod val="85000"/>
              <a:lumOff val="15000"/>
              <a:alpha val="9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7CD8E1-EA6F-4591-9B80-26185FF9C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144" y="872403"/>
            <a:ext cx="5809609" cy="36062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E54B88-A19C-4D70-9CEB-E4AF949C8495}"/>
              </a:ext>
            </a:extLst>
          </p:cNvPr>
          <p:cNvSpPr txBox="1"/>
          <p:nvPr/>
        </p:nvSpPr>
        <p:spPr>
          <a:xfrm>
            <a:off x="472065" y="5009917"/>
            <a:ext cx="23913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Some 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monospace style code-y characters: &lt;&gt; ; {} [] $_ @ ` `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Self as object?!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B8EAFE-CD0E-4873-A2DA-B0EBF8BADCDC}"/>
              </a:ext>
            </a:extLst>
          </p:cNvPr>
          <p:cNvSpPr txBox="1"/>
          <p:nvPr/>
        </p:nvSpPr>
        <p:spPr>
          <a:xfrm>
            <a:off x="3067627" y="5400821"/>
            <a:ext cx="29578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Dark theme, professional, simple, smooth animation on actions (not obtrusive)</a:t>
            </a:r>
          </a:p>
          <a:p>
            <a:r>
              <a:rPr lang="en-GB" sz="1400" dirty="0"/>
              <a:t>Auto-scrolling gallery?</a:t>
            </a:r>
          </a:p>
          <a:p>
            <a:r>
              <a:rPr lang="en-GB" sz="1400" dirty="0"/>
              <a:t>Actions on vert scroll (subtle)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0589EE-452C-4EB7-958B-0B64A7E717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829" y="2338342"/>
            <a:ext cx="582298" cy="5822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E33B56-DC78-4AC7-BD8B-49CCF41AEB23}"/>
              </a:ext>
            </a:extLst>
          </p:cNvPr>
          <p:cNvSpPr txBox="1"/>
          <p:nvPr/>
        </p:nvSpPr>
        <p:spPr>
          <a:xfrm>
            <a:off x="6400800" y="5009917"/>
            <a:ext cx="4332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Use of fragments &amp; links to scroll to sections</a:t>
            </a:r>
          </a:p>
          <a:p>
            <a:r>
              <a:rPr lang="en-GB" dirty="0"/>
              <a:t>Images enlarge slightly on hover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E947656-D772-4970-9BAE-F023D9ED17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90967" y="2353102"/>
            <a:ext cx="582298" cy="718774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DD5AB7E1-2DAE-4B1B-BA09-0220989E89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63610" y="2353102"/>
            <a:ext cx="609294" cy="75209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404D0495-2EFC-4940-A627-26A5D912360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22435" y="4621760"/>
            <a:ext cx="630802" cy="7786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99A2C41-B42E-4423-8651-90A90139028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990765" y="4557713"/>
            <a:ext cx="686110" cy="84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53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E32457-F2D2-4C03-B0F6-6D9FF8CE1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69" r="27958" b="3299"/>
          <a:stretch/>
        </p:blipFill>
        <p:spPr>
          <a:xfrm>
            <a:off x="0" y="0"/>
            <a:ext cx="5865199" cy="31962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CFCEF0-13BB-4BD8-82DE-E2229E8CA40A}"/>
              </a:ext>
            </a:extLst>
          </p:cNvPr>
          <p:cNvSpPr txBox="1"/>
          <p:nvPr/>
        </p:nvSpPr>
        <p:spPr>
          <a:xfrm>
            <a:off x="0" y="3196206"/>
            <a:ext cx="351289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Optima(paid), Times New Roman, Times, sans-serif;</a:t>
            </a:r>
            <a:endParaRPr lang="en-GB" sz="105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8167AA-869F-4355-9A4E-0A0E6106DC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62" t="3819" r="27959" b="3383"/>
          <a:stretch/>
        </p:blipFill>
        <p:spPr>
          <a:xfrm>
            <a:off x="6962863" y="0"/>
            <a:ext cx="5142451" cy="26760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9F0091-A921-481D-A3CE-5A4142C2E6C4}"/>
              </a:ext>
            </a:extLst>
          </p:cNvPr>
          <p:cNvSpPr txBox="1"/>
          <p:nvPr/>
        </p:nvSpPr>
        <p:spPr>
          <a:xfrm>
            <a:off x="6897847" y="2818593"/>
            <a:ext cx="50732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Tabbed navigation with underline changing strength when active – 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uses ::after (abs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pos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) for active link with height 1px-&gt;3px and change of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bgcolour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 Used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 event to manage scroll with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js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T</a:t>
            </a:r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ext-transform: uppercase</a:t>
            </a:r>
            <a:endParaRPr lang="en-GB" sz="10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A67BAB2-7CF7-404C-8F99-E713F7075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822" y="3395674"/>
            <a:ext cx="3059492" cy="120584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904872-AB6A-422B-82C3-B738324DA97A}"/>
              </a:ext>
            </a:extLst>
          </p:cNvPr>
          <p:cNvSpPr txBox="1"/>
          <p:nvPr/>
        </p:nvSpPr>
        <p:spPr>
          <a:xfrm>
            <a:off x="8404720" y="3838261"/>
            <a:ext cx="102974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  <a:latin typeface="consolas" panose="020B0609020204030204" pitchFamily="49" charset="0"/>
              </a:rPr>
              <a:t>footer</a:t>
            </a:r>
            <a:endParaRPr lang="en-GB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293DA-7364-49AE-AC65-92F7D6174303}"/>
              </a:ext>
            </a:extLst>
          </p:cNvPr>
          <p:cNvSpPr txBox="1"/>
          <p:nvPr/>
        </p:nvSpPr>
        <p:spPr>
          <a:xfrm>
            <a:off x="4794112" y="3196206"/>
            <a:ext cx="10297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</a:rPr>
              <a:t>Nav link – scrolls down</a:t>
            </a:r>
            <a:endParaRPr lang="en-GB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DD20FE-778C-479F-8511-9A107346094F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020037" y="2818593"/>
            <a:ext cx="1774075" cy="5776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716F952-1301-46A5-BB92-DF85D4618DAC}"/>
              </a:ext>
            </a:extLst>
          </p:cNvPr>
          <p:cNvSpPr txBox="1"/>
          <p:nvPr/>
        </p:nvSpPr>
        <p:spPr>
          <a:xfrm>
            <a:off x="0" y="3598488"/>
            <a:ext cx="212326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rgbClr val="FF0000"/>
                </a:solidFill>
                <a:latin typeface="consolas" panose="020B0609020204030204" pitchFamily="49" charset="0"/>
              </a:rPr>
              <a:t>Mouse = small circle, gets larger when hovered over link/button</a:t>
            </a:r>
            <a:endParaRPr lang="en-GB" sz="9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538A2C8-D4D4-4101-BD5D-69F2100D1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4720" y="4615361"/>
            <a:ext cx="3787280" cy="64765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B067154-949C-4B94-8A8F-9FF6B2074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8716" y="5309384"/>
            <a:ext cx="3686598" cy="81457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672A98C-3148-4853-A2E2-92201D0AC38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862" t="4110" r="27959" b="5128"/>
          <a:stretch/>
        </p:blipFill>
        <p:spPr>
          <a:xfrm>
            <a:off x="47539" y="4549473"/>
            <a:ext cx="4407016" cy="224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21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DF58C5B-CC4C-4377-9019-99192C69E708}"/>
              </a:ext>
            </a:extLst>
          </p:cNvPr>
          <p:cNvSpPr/>
          <p:nvPr/>
        </p:nvSpPr>
        <p:spPr>
          <a:xfrm>
            <a:off x="11001375" y="2335085"/>
            <a:ext cx="1028700" cy="135109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6C2FC48-1DA1-4F1B-915A-95D095033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5129" y="578267"/>
            <a:ext cx="711774" cy="87859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5ADF85B-4B48-4762-8680-74A21A0531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1215" y="578267"/>
            <a:ext cx="774181" cy="95563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B3774F3-9AD6-41F5-BF50-260EFFC4B7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4914" y="1799302"/>
            <a:ext cx="761989" cy="94058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E23421D-8A4B-426B-92E6-997F949A69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11215" y="1814352"/>
            <a:ext cx="774181" cy="95563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5B2E319-C03F-4998-835C-4F275B206440}"/>
              </a:ext>
            </a:extLst>
          </p:cNvPr>
          <p:cNvSpPr/>
          <p:nvPr/>
        </p:nvSpPr>
        <p:spPr>
          <a:xfrm>
            <a:off x="4367467" y="394283"/>
            <a:ext cx="3484628" cy="2676088"/>
          </a:xfrm>
          <a:prstGeom prst="roundRect">
            <a:avLst>
              <a:gd name="adj" fmla="val 11338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667F269-DA51-4BF3-8EEC-E63C5DDE6C5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58094" y="1732327"/>
            <a:ext cx="773762" cy="955112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86B25325-F62A-4E6F-B794-F569E5DBF42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600345" y="491173"/>
            <a:ext cx="813578" cy="100426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3D8AD0F0-B660-4BE2-932F-3A3492EB8C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552301" y="1762058"/>
            <a:ext cx="713912" cy="88123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5E6A2B77-D626-4EBF-9804-967417F438F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600722" y="566397"/>
            <a:ext cx="752637" cy="929036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02E8D1A8-27D9-4518-B52D-831F8479CFD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119708" y="578267"/>
            <a:ext cx="774181" cy="95563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5C55BEEB-ED1D-462A-8636-A6C72B6E7BE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623736" y="1732327"/>
            <a:ext cx="813577" cy="1004260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01E571E4-173F-4A9D-A7D1-35C5F2A6129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119708" y="1841680"/>
            <a:ext cx="774181" cy="955629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897F0641-01EC-4A3D-B1DA-C74E340D6151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6660908" y="481854"/>
            <a:ext cx="813578" cy="100426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3DCEAFB-AF88-4202-89E1-3B43F82F67D6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75923" y="4493444"/>
            <a:ext cx="3070583" cy="184803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5E7343C-C9C7-4452-8147-EC1712F545A8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367467" y="5016689"/>
            <a:ext cx="6139422" cy="11516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AE9309-FA6E-47E0-BA0C-5CCF4D341BCF}"/>
              </a:ext>
            </a:extLst>
          </p:cNvPr>
          <p:cNvSpPr txBox="1"/>
          <p:nvPr/>
        </p:nvSpPr>
        <p:spPr>
          <a:xfrm>
            <a:off x="8325673" y="428063"/>
            <a:ext cx="1380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Colours: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E3E756-0A51-4BB4-B6E8-D75D768B91D0}"/>
              </a:ext>
            </a:extLst>
          </p:cNvPr>
          <p:cNvSpPr txBox="1"/>
          <p:nvPr/>
        </p:nvSpPr>
        <p:spPr>
          <a:xfrm>
            <a:off x="8325673" y="950090"/>
            <a:ext cx="3366052" cy="138499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9F9F9"/>
                </a:solidFill>
              </a:rPr>
              <a:t>Text on dark background: </a:t>
            </a:r>
            <a:r>
              <a:rPr lang="en-GB" sz="2800" b="0" i="0" dirty="0">
                <a:solidFill>
                  <a:srgbClr val="F9F9F9"/>
                </a:solidFill>
                <a:effectLst/>
                <a:latin typeface="consolas" panose="020B0609020204030204" pitchFamily="49" charset="0"/>
              </a:rPr>
              <a:t>#f9f9f9</a:t>
            </a:r>
            <a:endParaRPr lang="en-GB" sz="2800" dirty="0">
              <a:solidFill>
                <a:srgbClr val="F9F9F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C41CB8-E3B5-4819-91DE-7E6C9FE1CC59}"/>
              </a:ext>
            </a:extLst>
          </p:cNvPr>
          <p:cNvSpPr txBox="1"/>
          <p:nvPr/>
        </p:nvSpPr>
        <p:spPr>
          <a:xfrm>
            <a:off x="8325673" y="2503877"/>
            <a:ext cx="3366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Menu underline:</a:t>
            </a:r>
          </a:p>
          <a:p>
            <a:r>
              <a:rPr lang="en-GB" dirty="0"/>
              <a:t>Unfocused: #B3AB93</a:t>
            </a:r>
          </a:p>
          <a:p>
            <a:r>
              <a:rPr lang="en-GB" dirty="0"/>
              <a:t>Focused: #9D9273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07DBDB-F382-4047-B9D2-38A6766F72F5}"/>
              </a:ext>
            </a:extLst>
          </p:cNvPr>
          <p:cNvCxnSpPr>
            <a:cxnSpLocks/>
          </p:cNvCxnSpPr>
          <p:nvPr/>
        </p:nvCxnSpPr>
        <p:spPr>
          <a:xfrm>
            <a:off x="10506889" y="2973310"/>
            <a:ext cx="1184836" cy="0"/>
          </a:xfrm>
          <a:prstGeom prst="line">
            <a:avLst/>
          </a:prstGeom>
          <a:ln w="79375">
            <a:solidFill>
              <a:srgbClr val="B3AB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D732F-FF24-412A-B52A-9571A9F92E15}"/>
              </a:ext>
            </a:extLst>
          </p:cNvPr>
          <p:cNvCxnSpPr>
            <a:cxnSpLocks/>
          </p:cNvCxnSpPr>
          <p:nvPr/>
        </p:nvCxnSpPr>
        <p:spPr>
          <a:xfrm>
            <a:off x="10333504" y="3247694"/>
            <a:ext cx="1358221" cy="0"/>
          </a:xfrm>
          <a:prstGeom prst="line">
            <a:avLst/>
          </a:prstGeom>
          <a:ln w="79375">
            <a:solidFill>
              <a:srgbClr val="9D9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24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F7A2E-35AE-4D24-93DA-F824574C4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533853"/>
            <a:ext cx="3980543" cy="1222376"/>
          </a:xfrm>
        </p:spPr>
        <p:txBody>
          <a:bodyPr>
            <a:normAutofit/>
          </a:bodyPr>
          <a:lstStyle/>
          <a:p>
            <a:r>
              <a:rPr lang="en-GB" sz="2000" dirty="0"/>
              <a:t>Include obvious references to phone &amp; multiple screen sizes etc.</a:t>
            </a:r>
          </a:p>
        </p:txBody>
      </p:sp>
    </p:spTree>
    <p:extLst>
      <p:ext uri="{BB962C8B-B14F-4D97-AF65-F5344CB8AC3E}">
        <p14:creationId xmlns:p14="http://schemas.microsoft.com/office/powerpoint/2010/main" val="3416563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2620</TotalTime>
  <Words>483</Words>
  <Application>Microsoft Office PowerPoint</Application>
  <PresentationFormat>Widescreen</PresentationFormat>
  <Paragraphs>88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Amstrad CPC464</vt:lpstr>
      <vt:lpstr>Arial</vt:lpstr>
      <vt:lpstr>Calibri</vt:lpstr>
      <vt:lpstr>Calibri Light</vt:lpstr>
      <vt:lpstr>consolas</vt:lpstr>
      <vt:lpstr>Copperplate Gothic Light</vt:lpstr>
      <vt:lpstr>Courier New</vt:lpstr>
      <vt:lpstr>Perpetua Titling MT</vt:lpstr>
      <vt:lpstr>Office Theme</vt:lpstr>
      <vt:lpstr>PowerPoint Presentation</vt:lpstr>
      <vt:lpstr>Aims &amp; Priorities</vt:lpstr>
      <vt:lpstr>Site Outline</vt:lpstr>
      <vt:lpstr>Wireframes &amp; basic description</vt:lpstr>
      <vt:lpstr>Wireframes &amp; basic description</vt:lpstr>
      <vt:lpstr>“Mood board” – images, colours, fonts, etc</vt:lpstr>
      <vt:lpstr>PowerPoint Presentation</vt:lpstr>
      <vt:lpstr>PowerPoint Presentation</vt:lpstr>
      <vt:lpstr>PowerPoint Presentation</vt:lpstr>
      <vt:lpstr>fonts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Gaz _</dc:creator>
  <cp:lastModifiedBy>Gaz _</cp:lastModifiedBy>
  <cp:revision>50</cp:revision>
  <dcterms:created xsi:type="dcterms:W3CDTF">2021-07-06T15:51:33Z</dcterms:created>
  <dcterms:modified xsi:type="dcterms:W3CDTF">2021-07-12T18:44:39Z</dcterms:modified>
</cp:coreProperties>
</file>

<file path=docProps/thumbnail.jpeg>
</file>